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8" r:id="rId3"/>
    <p:sldId id="287" r:id="rId4"/>
    <p:sldId id="290" r:id="rId5"/>
    <p:sldId id="288" r:id="rId6"/>
    <p:sldId id="289" r:id="rId7"/>
    <p:sldId id="300" r:id="rId8"/>
    <p:sldId id="302" r:id="rId9"/>
    <p:sldId id="299" r:id="rId10"/>
    <p:sldId id="303" r:id="rId11"/>
    <p:sldId id="304" r:id="rId12"/>
    <p:sldId id="305" r:id="rId13"/>
    <p:sldId id="308" r:id="rId14"/>
    <p:sldId id="295" r:id="rId15"/>
    <p:sldId id="296" r:id="rId16"/>
    <p:sldId id="297" r:id="rId17"/>
    <p:sldId id="298" r:id="rId18"/>
    <p:sldId id="291" r:id="rId19"/>
    <p:sldId id="294" r:id="rId20"/>
    <p:sldId id="306" r:id="rId21"/>
    <p:sldId id="292" r:id="rId22"/>
    <p:sldId id="307" r:id="rId23"/>
    <p:sldId id="286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E4F1"/>
    <a:srgbClr val="FF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0" d="100"/>
          <a:sy n="60" d="100"/>
        </p:scale>
        <p:origin x="9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28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78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548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44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4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63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12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1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29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5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901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20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8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03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47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169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38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70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81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142CD-D2E4-477C-808C-F56020B98B17}" type="datetimeFigureOut">
              <a:rPr lang="it-IT" smtClean="0"/>
              <a:t>04/02/2025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D720-2D0C-4A13-A065-A8ED181637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32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E8777-37CF-4122-A5EF-92BCFBB69363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04/02/2025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5EF7-A0B1-4490-BE2E-89EC674C4ADD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46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ImAndreaBellani/BellaniCapellino" TargetMode="External"/><Relationship Id="rId5" Type="http://schemas.openxmlformats.org/officeDocument/2006/relationships/hyperlink" Target="mailto:alessandro.capellino@mail.polimi.it" TargetMode="External"/><Relationship Id="rId4" Type="http://schemas.openxmlformats.org/officeDocument/2006/relationships/hyperlink" Target="mailto:andrea1.bellani@mail.polimi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8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265304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prstClr val="white"/>
                </a:solidFill>
                <a:latin typeface="Arial Black" panose="020B0A04020102020204" pitchFamily="34" charset="0"/>
              </a:rPr>
              <a:t>Students&amp;Companies</a:t>
            </a:r>
            <a:endParaRPr lang="it-IT" sz="48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0" y="438556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prstClr val="white"/>
                </a:solidFill>
                <a:latin typeface="Ink Free" panose="03080402000500000000" pitchFamily="66" charset="0"/>
              </a:rPr>
              <a:t>Andrea Bellani, Alessandro Capellino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0" y="348404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RASD/DD project</a:t>
            </a:r>
          </a:p>
        </p:txBody>
      </p:sp>
      <p:cxnSp>
        <p:nvCxnSpPr>
          <p:cNvPr id="8" name="Connettore 1 7"/>
          <p:cNvCxnSpPr/>
          <p:nvPr/>
        </p:nvCxnSpPr>
        <p:spPr>
          <a:xfrm>
            <a:off x="4620000" y="4198513"/>
            <a:ext cx="29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54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6A1C6D-9EBC-D8A2-7861-53D8A2A7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4C9E95A-601A-1605-10BC-AE5B8028A626}"/>
              </a:ext>
            </a:extLst>
          </p:cNvPr>
          <p:cNvSpPr txBox="1"/>
          <p:nvPr/>
        </p:nvSpPr>
        <p:spPr>
          <a:xfrm>
            <a:off x="1053840" y="852603"/>
            <a:ext cx="950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Selection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process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management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F06AC25A-6562-DFC9-51D0-3C2F3AC19A63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1949E9F-1194-D5B0-1121-D2174D002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"/>
          <a:stretch/>
        </p:blipFill>
        <p:spPr>
          <a:xfrm>
            <a:off x="2405187" y="2085781"/>
            <a:ext cx="7381625" cy="427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B30EEEB-03A2-2006-F86A-3A55D449C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031" y="1960524"/>
            <a:ext cx="8055935" cy="45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5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D1C26-18E6-5E57-FDD1-97D1B0D77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2768D4-4408-6843-CC58-C56783016EDA}"/>
              </a:ext>
            </a:extLst>
          </p:cNvPr>
          <p:cNvSpPr txBox="1"/>
          <p:nvPr/>
        </p:nvSpPr>
        <p:spPr>
          <a:xfrm>
            <a:off x="1053840" y="852603"/>
            <a:ext cx="950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Ongoing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internship monitoring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F0EAE700-CDCD-CC18-AB83-EA0F88605155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3D2B88EC-3E05-BE22-CDB6-5E3C9CCF7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24"/>
          <a:stretch/>
        </p:blipFill>
        <p:spPr>
          <a:xfrm>
            <a:off x="514512" y="2344229"/>
            <a:ext cx="5291473" cy="2976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6" name="Immagine 5" descr="Immagine che contiene testo, software, Icona del computer, Software multimediale&#10;&#10;Descrizione generata automaticamente">
            <a:extLst>
              <a:ext uri="{FF2B5EF4-FFF2-40B4-BE49-F238E27FC236}">
                <a16:creationId xmlns:a16="http://schemas.microsoft.com/office/drawing/2014/main" id="{6D392743-2BD3-BE70-B5FA-C860157AA7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4"/>
          <a:stretch/>
        </p:blipFill>
        <p:spPr>
          <a:xfrm>
            <a:off x="6336399" y="2316317"/>
            <a:ext cx="5341089" cy="300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68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FE9B5-A15C-7655-5ECE-3354EB0E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C75F79-9392-9DCA-5218-9AB1706F3192}"/>
              </a:ext>
            </a:extLst>
          </p:cNvPr>
          <p:cNvSpPr txBox="1"/>
          <p:nvPr/>
        </p:nvSpPr>
        <p:spPr>
          <a:xfrm>
            <a:off x="1053840" y="852603"/>
            <a:ext cx="950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Feedbacks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9739D65D-7B2D-32BD-30D2-6A498F3B2E3C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5855F147-8862-7367-E508-6EF860995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78"/>
          <a:stretch/>
        </p:blipFill>
        <p:spPr>
          <a:xfrm>
            <a:off x="647384" y="2537113"/>
            <a:ext cx="5863232" cy="3217959"/>
          </a:xfrm>
          <a:prstGeom prst="rect">
            <a:avLst/>
          </a:prstGeom>
        </p:spPr>
      </p:pic>
      <p:pic>
        <p:nvPicPr>
          <p:cNvPr id="10" name="Immagine 9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0DFFA29E-C4FA-7371-593A-673E558C3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2" t="59167" b="928"/>
          <a:stretch/>
        </p:blipFill>
        <p:spPr>
          <a:xfrm>
            <a:off x="2466755" y="3032791"/>
            <a:ext cx="4011965" cy="2722281"/>
          </a:xfrm>
          <a:prstGeom prst="rect">
            <a:avLst/>
          </a:prstGeom>
        </p:spPr>
      </p:pic>
      <p:pic>
        <p:nvPicPr>
          <p:cNvPr id="5" name="Immagine 4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94F2021B-70C0-E72E-8C9A-0B0E2029B1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261819" cy="29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5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7D163-6935-01FD-D67F-EA698B40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39C187-1A98-C3DA-9682-ABF248472555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Our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modeling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with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Alloy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6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A68E260B-C6D2-F0F0-CA54-50FC8EF1179F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BD8793-79DB-7107-D68D-24EA6183DCC0}"/>
              </a:ext>
            </a:extLst>
          </p:cNvPr>
          <p:cNvSpPr txBox="1"/>
          <p:nvPr/>
        </p:nvSpPr>
        <p:spPr>
          <a:xfrm>
            <a:off x="1053840" y="2286107"/>
            <a:ext cx="1019785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 u="sng" dirty="0" err="1">
                <a:solidFill>
                  <a:prstClr val="white"/>
                </a:solidFill>
                <a:latin typeface="Bookman Old Style" panose="02050604050505020204" pitchFamily="18" charset="0"/>
              </a:rPr>
              <a:t>What</a:t>
            </a:r>
            <a:r>
              <a:rPr lang="it-IT" sz="2800" b="1" u="sng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r>
              <a:rPr lang="it-IT" sz="2800" b="1" u="sng" dirty="0" err="1">
                <a:solidFill>
                  <a:prstClr val="white"/>
                </a:solidFill>
                <a:latin typeface="Bookman Old Style" panose="02050604050505020204" pitchFamily="18" charset="0"/>
              </a:rPr>
              <a:t>we</a:t>
            </a:r>
            <a:r>
              <a:rPr lang="it-IT" sz="2800" b="1" u="sng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r>
              <a:rPr lang="it-IT" sz="2800" b="1" u="sng" dirty="0" err="1">
                <a:solidFill>
                  <a:prstClr val="white"/>
                </a:solidFill>
                <a:latin typeface="Bookman Old Style" panose="02050604050505020204" pitchFamily="18" charset="0"/>
              </a:rPr>
              <a:t>modeled</a:t>
            </a:r>
            <a:endParaRPr lang="it-IT" sz="2400" b="1" u="sng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algn="just"/>
            <a:endParaRPr lang="it-IT" sz="2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applications and withdrawals </a:t>
            </a:r>
            <a:r>
              <a:rPr lang="en-US" sz="2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(temporal simulation)</a:t>
            </a:r>
          </a:p>
          <a:p>
            <a:pPr algn="just">
              <a:lnSpc>
                <a:spcPts val="2600"/>
              </a:lnSpc>
            </a:pPr>
            <a:endParaRPr lang="en-US" sz="2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Bookman Old Style" panose="02050604050505020204" pitchFamily="18" charset="0"/>
              </a:rPr>
              <a:t>selection process</a:t>
            </a:r>
            <a:endParaRPr lang="it-IT" sz="2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026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8AEA6A-7BD3-F84B-AD80-0D59D25CA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diagramma&#10;&#10;Descrizione generata automaticamente">
            <a:extLst>
              <a:ext uri="{FF2B5EF4-FFF2-40B4-BE49-F238E27FC236}">
                <a16:creationId xmlns:a16="http://schemas.microsoft.com/office/drawing/2014/main" id="{4B22731E-E679-5CAF-EDBB-1FC22CE65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r="68294"/>
          <a:stretch/>
        </p:blipFill>
        <p:spPr>
          <a:xfrm>
            <a:off x="8812773" y="871870"/>
            <a:ext cx="2659760" cy="5329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magine 6" descr="Immagine che contiene schermata, diagramma, testo&#10;&#10;Descrizione generata automaticamente">
            <a:extLst>
              <a:ext uri="{FF2B5EF4-FFF2-40B4-BE49-F238E27FC236}">
                <a16:creationId xmlns:a16="http://schemas.microsoft.com/office/drawing/2014/main" id="{C4B40979-414B-EADF-6C66-28C65BE60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 r="68294"/>
          <a:stretch/>
        </p:blipFill>
        <p:spPr>
          <a:xfrm>
            <a:off x="719466" y="871870"/>
            <a:ext cx="2659760" cy="5329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 descr="Immagine che contiene schermata, diagramma, testo&#10;&#10;Descrizione generata automaticamente">
            <a:extLst>
              <a:ext uri="{FF2B5EF4-FFF2-40B4-BE49-F238E27FC236}">
                <a16:creationId xmlns:a16="http://schemas.microsoft.com/office/drawing/2014/main" id="{6C4FECBB-9C2B-4ED9-48CD-47C15B00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3" t="8076" r="1"/>
          <a:stretch/>
        </p:blipFill>
        <p:spPr>
          <a:xfrm>
            <a:off x="4766119" y="871870"/>
            <a:ext cx="2659761" cy="5329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Freccia a gallone 9">
            <a:extLst>
              <a:ext uri="{FF2B5EF4-FFF2-40B4-BE49-F238E27FC236}">
                <a16:creationId xmlns:a16="http://schemas.microsoft.com/office/drawing/2014/main" id="{8609C53A-8DDB-FCD1-D0C4-0392014F65D3}"/>
              </a:ext>
            </a:extLst>
          </p:cNvPr>
          <p:cNvSpPr/>
          <p:nvPr/>
        </p:nvSpPr>
        <p:spPr>
          <a:xfrm>
            <a:off x="3780277" y="2929269"/>
            <a:ext cx="584790" cy="999461"/>
          </a:xfrm>
          <a:prstGeom prst="chevro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2947B203-3786-0301-EC21-42C1062E1E4B}"/>
              </a:ext>
            </a:extLst>
          </p:cNvPr>
          <p:cNvSpPr/>
          <p:nvPr/>
        </p:nvSpPr>
        <p:spPr>
          <a:xfrm>
            <a:off x="7826931" y="2929268"/>
            <a:ext cx="584790" cy="999461"/>
          </a:xfrm>
          <a:prstGeom prst="chevro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3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2B205-92F3-EF11-075F-D9EACD61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&#10;&#10;Descrizione generata automaticamente">
            <a:extLst>
              <a:ext uri="{FF2B5EF4-FFF2-40B4-BE49-F238E27FC236}">
                <a16:creationId xmlns:a16="http://schemas.microsoft.com/office/drawing/2014/main" id="{697A9513-54F5-AAF3-E2EC-9C95EFC74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6"/>
          <a:stretch/>
        </p:blipFill>
        <p:spPr>
          <a:xfrm>
            <a:off x="943035" y="978195"/>
            <a:ext cx="10305929" cy="5258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7084440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9F9F6-F472-1ECE-F357-1A6E08D4B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testo, Piano, mappa&#10;&#10;Descrizione generata automaticamente">
            <a:extLst>
              <a:ext uri="{FF2B5EF4-FFF2-40B4-BE49-F238E27FC236}">
                <a16:creationId xmlns:a16="http://schemas.microsoft.com/office/drawing/2014/main" id="{C34BB8CE-E716-2EDD-7E04-0EA967FC0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19" y="255181"/>
            <a:ext cx="5640561" cy="6176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174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F44FF-6023-882D-CC06-78EE6B9E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303A6A-C40F-3AFC-DF82-5F81A7C7E06C}"/>
              </a:ext>
            </a:extLst>
          </p:cNvPr>
          <p:cNvSpPr txBox="1"/>
          <p:nvPr/>
        </p:nvSpPr>
        <p:spPr>
          <a:xfrm>
            <a:off x="1711452" y="2498523"/>
            <a:ext cx="8769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prstClr val="white"/>
                </a:solidFill>
                <a:latin typeface="Amasis MT Pro Medium" panose="020F0502020204030204" pitchFamily="18" charset="0"/>
              </a:rPr>
              <a:t>DD</a:t>
            </a:r>
          </a:p>
        </p:txBody>
      </p:sp>
      <p:cxnSp>
        <p:nvCxnSpPr>
          <p:cNvPr id="2" name="Connettore 1 7">
            <a:extLst>
              <a:ext uri="{FF2B5EF4-FFF2-40B4-BE49-F238E27FC236}">
                <a16:creationId xmlns:a16="http://schemas.microsoft.com/office/drawing/2014/main" id="{63084D9F-E42A-039A-23CC-5CF6557E59D6}"/>
              </a:ext>
            </a:extLst>
          </p:cNvPr>
          <p:cNvCxnSpPr>
            <a:cxnSpLocks/>
          </p:cNvCxnSpPr>
          <p:nvPr/>
        </p:nvCxnSpPr>
        <p:spPr>
          <a:xfrm>
            <a:off x="2395728" y="3670527"/>
            <a:ext cx="76287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44108D-F40B-999C-5CF0-C9B07D0722DE}"/>
              </a:ext>
            </a:extLst>
          </p:cNvPr>
          <p:cNvSpPr txBox="1"/>
          <p:nvPr/>
        </p:nvSpPr>
        <p:spPr>
          <a:xfrm>
            <a:off x="997074" y="3852668"/>
            <a:ext cx="1019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D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esign </a:t>
            </a: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D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ocument</a:t>
            </a:r>
            <a:endParaRPr lang="it-IT" sz="2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55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5DFDD-E0CE-015A-10D2-6E4A7174A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22EB15-69D8-196E-F0DE-77B9E85E4FC5}"/>
              </a:ext>
            </a:extLst>
          </p:cNvPr>
          <p:cNvSpPr txBox="1"/>
          <p:nvPr/>
        </p:nvSpPr>
        <p:spPr>
          <a:xfrm>
            <a:off x="1026408" y="422835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High-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level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architecture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16AF2EB-8E76-4458-C9F1-D6F34E991ED8}"/>
              </a:ext>
            </a:extLst>
          </p:cNvPr>
          <p:cNvCxnSpPr>
            <a:cxnSpLocks/>
          </p:cNvCxnSpPr>
          <p:nvPr/>
        </p:nvCxnSpPr>
        <p:spPr>
          <a:xfrm>
            <a:off x="969642" y="1290721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339392A2-A2EE-3B61-36F7-D97513DCD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71" y="1731771"/>
            <a:ext cx="8492257" cy="4471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5345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1ACE5-B9C0-21B6-C934-C45C5062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28FE46-8F20-F298-8C2A-CC7C2A6EC369}"/>
              </a:ext>
            </a:extLst>
          </p:cNvPr>
          <p:cNvSpPr txBox="1"/>
          <p:nvPr/>
        </p:nvSpPr>
        <p:spPr>
          <a:xfrm>
            <a:off x="1026408" y="422835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System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components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31BFAD7D-079F-FB55-97E7-73FBB1C94E3C}"/>
              </a:ext>
            </a:extLst>
          </p:cNvPr>
          <p:cNvCxnSpPr>
            <a:cxnSpLocks/>
          </p:cNvCxnSpPr>
          <p:nvPr/>
        </p:nvCxnSpPr>
        <p:spPr>
          <a:xfrm>
            <a:off x="969642" y="1290721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16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C6759-BA5A-A93E-24E8-17B02852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5E37DF-FBFF-96C3-5E24-4CB6F0F93B56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Project information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CBEC89-8258-C666-05B4-CA3CF3F5540B}"/>
              </a:ext>
            </a:extLst>
          </p:cNvPr>
          <p:cNvSpPr txBox="1"/>
          <p:nvPr/>
        </p:nvSpPr>
        <p:spPr>
          <a:xfrm>
            <a:off x="1053840" y="2040490"/>
            <a:ext cx="79735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u="sng" dirty="0" err="1">
                <a:solidFill>
                  <a:prstClr val="white"/>
                </a:solidFill>
                <a:latin typeface="Bookman Old Style" panose="02050604050505020204" pitchFamily="18" charset="0"/>
              </a:rPr>
              <a:t>Members</a:t>
            </a:r>
            <a:endParaRPr lang="it-IT" sz="2400" b="1" u="sng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algn="just"/>
            <a:endParaRPr lang="it-IT" sz="2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Andrea Bellani: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personal code: 10733192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e-mail: </a:t>
            </a: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  <a:hlinkClick r:id="rId4"/>
              </a:rPr>
              <a:t>andrea1.bellani@mail.polimi.it</a:t>
            </a:r>
            <a:endParaRPr lang="it-IT" sz="2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lvl="1" algn="just"/>
            <a:endParaRPr lang="it-IT" sz="2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Alessandro Capellino: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personal code: 10744332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e-mail: </a:t>
            </a: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  <a:hlinkClick r:id="rId5"/>
              </a:rPr>
              <a:t>alessandro.capellino@mail.polimi.it</a:t>
            </a: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C74E5A4E-5652-3963-3381-0CD82A96EBAF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59778E-954F-84B7-8AE4-CDD98338790D}"/>
              </a:ext>
            </a:extLst>
          </p:cNvPr>
          <p:cNvSpPr txBox="1"/>
          <p:nvPr/>
        </p:nvSpPr>
        <p:spPr>
          <a:xfrm>
            <a:off x="1053840" y="5605287"/>
            <a:ext cx="1057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b="1" u="sng" dirty="0">
                <a:solidFill>
                  <a:prstClr val="white"/>
                </a:solidFill>
                <a:latin typeface="Bookman Old Style" panose="02050604050505020204" pitchFamily="18" charset="0"/>
              </a:rPr>
              <a:t>Project repository URL:</a:t>
            </a:r>
            <a:r>
              <a:rPr lang="it-IT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 </a:t>
            </a: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  <a:hlinkClick r:id="rId6"/>
              </a:rPr>
              <a:t>https://github.com/ImAndreaBellani/BellaniCapellino</a:t>
            </a:r>
            <a:r>
              <a:rPr lang="it-IT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1650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F02BD-A577-08E2-543A-BBEAC5CA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2BEA4D-2886-6426-E4BA-3B591622C698}"/>
              </a:ext>
            </a:extLst>
          </p:cNvPr>
          <p:cNvSpPr txBox="1"/>
          <p:nvPr/>
        </p:nvSpPr>
        <p:spPr>
          <a:xfrm>
            <a:off x="1026408" y="422835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Deployment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view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2F4B587E-594F-AB3E-7EDA-19B5F37D2B86}"/>
              </a:ext>
            </a:extLst>
          </p:cNvPr>
          <p:cNvCxnSpPr>
            <a:cxnSpLocks/>
          </p:cNvCxnSpPr>
          <p:nvPr/>
        </p:nvCxnSpPr>
        <p:spPr>
          <a:xfrm>
            <a:off x="969642" y="1290721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2EE9DEB3-31A0-CDB9-6498-320FFADB6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/>
          <a:stretch/>
        </p:blipFill>
        <p:spPr>
          <a:xfrm>
            <a:off x="475570" y="1773935"/>
            <a:ext cx="11240859" cy="4242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719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CD937-AD69-544A-91B5-CCBB6261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8ADD858-D0F2-75E8-8272-C7991513C80A}"/>
              </a:ext>
            </a:extLst>
          </p:cNvPr>
          <p:cNvSpPr txBox="1"/>
          <p:nvPr/>
        </p:nvSpPr>
        <p:spPr>
          <a:xfrm>
            <a:off x="1026407" y="422835"/>
            <a:ext cx="10796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Implemention</a:t>
            </a:r>
            <a:r>
              <a:rPr lang="en-US" sz="4000" dirty="0">
                <a:solidFill>
                  <a:prstClr val="white"/>
                </a:solidFill>
                <a:latin typeface="Arial Black" panose="020B0A04020102020204" pitchFamily="34" charset="0"/>
              </a:rPr>
              <a:t>, Integration and Test Plan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DF918D6-AEB6-C287-B435-B266F4B271C5}"/>
              </a:ext>
            </a:extLst>
          </p:cNvPr>
          <p:cNvCxnSpPr>
            <a:cxnSpLocks/>
          </p:cNvCxnSpPr>
          <p:nvPr/>
        </p:nvCxnSpPr>
        <p:spPr>
          <a:xfrm>
            <a:off x="1026407" y="1854246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1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0" y="4512556"/>
            <a:ext cx="12074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4800" dirty="0">
                <a:solidFill>
                  <a:schemeClr val="bg1"/>
                </a:solidFill>
                <a:latin typeface="Arial Black" panose="020B0A04020102020204" pitchFamily="34" charset="0"/>
              </a:rPr>
              <a:t>Thank </a:t>
            </a:r>
            <a:r>
              <a:rPr lang="it-IT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you</a:t>
            </a:r>
            <a:r>
              <a:rPr lang="it-IT" sz="4800" dirty="0">
                <a:solidFill>
                  <a:schemeClr val="bg1"/>
                </a:solidFill>
                <a:latin typeface="Arial Black" panose="020B0A04020102020204" pitchFamily="34" charset="0"/>
              </a:rPr>
              <a:t> for </a:t>
            </a:r>
            <a:r>
              <a:rPr lang="it-IT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your</a:t>
            </a:r>
            <a:r>
              <a:rPr lang="it-IT" sz="48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it-IT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attention</a:t>
            </a:r>
            <a:endParaRPr lang="it-IT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705856" y="6396335"/>
            <a:ext cx="648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Written</a:t>
            </a:r>
            <a:r>
              <a:rPr lang="it-IT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by: </a:t>
            </a:r>
            <a:r>
              <a:rPr lang="it-IT" sz="2400" dirty="0">
                <a:solidFill>
                  <a:schemeClr val="bg1"/>
                </a:solidFill>
                <a:latin typeface="Ink Free" panose="03080402000500000000" pitchFamily="66" charset="0"/>
              </a:rPr>
              <a:t>Andrea Bellani, Alessandro Capellino</a:t>
            </a:r>
          </a:p>
        </p:txBody>
      </p:sp>
    </p:spTree>
    <p:extLst>
      <p:ext uri="{BB962C8B-B14F-4D97-AF65-F5344CB8AC3E}">
        <p14:creationId xmlns:p14="http://schemas.microsoft.com/office/powerpoint/2010/main" val="951298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30134-60CF-7382-DEB0-0E3B8502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D95471-F022-7735-A209-55DFFEEE7764}"/>
              </a:ext>
            </a:extLst>
          </p:cNvPr>
          <p:cNvSpPr txBox="1"/>
          <p:nvPr/>
        </p:nvSpPr>
        <p:spPr>
          <a:xfrm>
            <a:off x="1711452" y="2498523"/>
            <a:ext cx="8769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prstClr val="white"/>
                </a:solidFill>
                <a:latin typeface="Amasis MT Pro Medium" panose="020F0502020204030204" pitchFamily="18" charset="0"/>
              </a:rPr>
              <a:t>RASD</a:t>
            </a:r>
          </a:p>
        </p:txBody>
      </p:sp>
      <p:cxnSp>
        <p:nvCxnSpPr>
          <p:cNvPr id="2" name="Connettore 1 7">
            <a:extLst>
              <a:ext uri="{FF2B5EF4-FFF2-40B4-BE49-F238E27FC236}">
                <a16:creationId xmlns:a16="http://schemas.microsoft.com/office/drawing/2014/main" id="{672AECFB-0CAA-EAC3-7D3C-DFE0E4B96011}"/>
              </a:ext>
            </a:extLst>
          </p:cNvPr>
          <p:cNvCxnSpPr>
            <a:cxnSpLocks/>
          </p:cNvCxnSpPr>
          <p:nvPr/>
        </p:nvCxnSpPr>
        <p:spPr>
          <a:xfrm>
            <a:off x="2395728" y="3670527"/>
            <a:ext cx="76287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6B0B74-25AA-03F6-4271-B94BF2851A0A}"/>
              </a:ext>
            </a:extLst>
          </p:cNvPr>
          <p:cNvSpPr txBox="1"/>
          <p:nvPr/>
        </p:nvSpPr>
        <p:spPr>
          <a:xfrm>
            <a:off x="997074" y="3852668"/>
            <a:ext cx="10197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R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equirements </a:t>
            </a: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A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nd </a:t>
            </a: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S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pecification </a:t>
            </a: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D</a:t>
            </a: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ocument</a:t>
            </a:r>
            <a:endParaRPr lang="it-IT" sz="2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6DC86-AB68-16B6-1C02-24E52179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CE69B4-6AE7-CC24-58C2-1ABD906046CB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Goals and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assumptions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FD42A7-F7B5-C623-4984-7083E2CB8734}"/>
              </a:ext>
            </a:extLst>
          </p:cNvPr>
          <p:cNvSpPr txBox="1"/>
          <p:nvPr/>
        </p:nvSpPr>
        <p:spPr>
          <a:xfrm>
            <a:off x="1053840" y="2673092"/>
            <a:ext cx="10197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u="sng" dirty="0">
                <a:solidFill>
                  <a:prstClr val="white"/>
                </a:solidFill>
                <a:latin typeface="Bookman Old Style" panose="02050604050505020204" pitchFamily="18" charset="0"/>
              </a:rPr>
              <a:t>GOALS</a:t>
            </a:r>
          </a:p>
          <a:p>
            <a:pPr algn="just"/>
            <a:endParaRPr lang="it-IT" sz="2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[G1] students and companies establish contacts for doing internships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[G2] internships selections can be monitored and supported by the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[G3] ongoing internships can be monitored from the system</a:t>
            </a:r>
            <a:endParaRPr lang="it-IT" sz="2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5D631064-E4EC-E8ED-F6E2-88C42F2F7A12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8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DD894-982A-028C-3A29-55F83BC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674BAA-1B6A-B3E9-DA88-D0CB5B811874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Goals and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assumptions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63647C69-C77B-9C11-CAC0-ABFC1D5E3BA2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32383A-9A14-20C1-6D7C-189EE57734E4}"/>
              </a:ext>
            </a:extLst>
          </p:cNvPr>
          <p:cNvSpPr txBox="1"/>
          <p:nvPr/>
        </p:nvSpPr>
        <p:spPr>
          <a:xfrm>
            <a:off x="997074" y="1996740"/>
            <a:ext cx="10197852" cy="4145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u="sng" dirty="0">
                <a:solidFill>
                  <a:prstClr val="white"/>
                </a:solidFill>
                <a:latin typeface="Bookman Old Style" panose="02050604050505020204" pitchFamily="18" charset="0"/>
              </a:rPr>
              <a:t>DOMAIN ASSUMPTIONS</a:t>
            </a:r>
          </a:p>
          <a:p>
            <a:pPr algn="just"/>
            <a:endParaRPr lang="it-IT" sz="2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[D1] Users must have a reliable internet connection</a:t>
            </a: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[D2] Information contained in the CVs are truthful and do not conflict each other</a:t>
            </a: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  <a:latin typeface="Bookman Old Style" panose="02050604050505020204" pitchFamily="18" charset="0"/>
              </a:rPr>
              <a:t>[D3] Company fill the form about internship advice with only information compatible with their business decisions and not conflicting each other</a:t>
            </a: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[D4] Company correctly enters the answers provided by the student during the interview into the system</a:t>
            </a: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[D5] When users registers, they register with an active email address that belongs to them</a:t>
            </a:r>
          </a:p>
          <a:p>
            <a:pPr marL="342900" indent="-342900" algn="just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[D6] Uploaded CVs are written in </a:t>
            </a:r>
            <a:r>
              <a:rPr lang="en-US" sz="2000" b="1" dirty="0" err="1">
                <a:solidFill>
                  <a:prstClr val="white"/>
                </a:solidFill>
                <a:latin typeface="Bookman Old Style" panose="02050604050505020204" pitchFamily="18" charset="0"/>
              </a:rPr>
              <a:t>EuroPass</a:t>
            </a:r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format</a:t>
            </a:r>
            <a:endParaRPr lang="it-IT" sz="2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2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BCCB0-EDC4-1C9A-02AA-D880C77B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27C512-E2AC-4218-1A09-06F7669E0464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The world and the machine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C10C42B6-31B8-0BF7-4142-2056E783D8DF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25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6318F-68F5-ED38-5F36-4BD82E5B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7E5505-0D06-140D-B356-2B33B6CFDD56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Company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advise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publish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C8D43825-D2DD-A513-92CA-9ED9FE6CEAB4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ED35B60-5BF7-E3B6-E52A-BF877CD904E7}"/>
              </a:ext>
            </a:extLst>
          </p:cNvPr>
          <p:cNvCxnSpPr>
            <a:cxnSpLocks/>
          </p:cNvCxnSpPr>
          <p:nvPr/>
        </p:nvCxnSpPr>
        <p:spPr>
          <a:xfrm>
            <a:off x="6096000" y="3998064"/>
            <a:ext cx="399790" cy="180531"/>
          </a:xfrm>
          <a:prstGeom prst="line">
            <a:avLst/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90B1C5C-9BF5-87FB-D980-7D6FEE1A08FE}"/>
              </a:ext>
            </a:extLst>
          </p:cNvPr>
          <p:cNvCxnSpPr>
            <a:cxnSpLocks/>
          </p:cNvCxnSpPr>
          <p:nvPr/>
        </p:nvCxnSpPr>
        <p:spPr>
          <a:xfrm flipV="1">
            <a:off x="1802577" y="4084219"/>
            <a:ext cx="662090" cy="392601"/>
          </a:xfrm>
          <a:prstGeom prst="line">
            <a:avLst/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Confident HR manager holding clipboard with leadership smile on transparent  background 51444320 PNG">
            <a:extLst>
              <a:ext uri="{FF2B5EF4-FFF2-40B4-BE49-F238E27FC236}">
                <a16:creationId xmlns:a16="http://schemas.microsoft.com/office/drawing/2014/main" id="{1C29C196-B99A-2276-CBC3-4B2014E0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5" y="4084219"/>
            <a:ext cx="1921178" cy="19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77979F6D-56FB-0419-1601-EDD786997F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25" y="2538089"/>
            <a:ext cx="3378053" cy="1897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Immagine 8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DD2E85D2-47EC-92B7-C5B4-7C6111C69A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28" y="3222371"/>
            <a:ext cx="5321437" cy="2989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821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F61F6A-EECD-0720-B564-8D430ACDF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8EEBAD-5C55-4157-3148-F3611D4BAC13}"/>
              </a:ext>
            </a:extLst>
          </p:cNvPr>
          <p:cNvSpPr txBox="1"/>
          <p:nvPr/>
        </p:nvSpPr>
        <p:spPr>
          <a:xfrm>
            <a:off x="1053840" y="852603"/>
            <a:ext cx="876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Student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proactive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search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F308FFE6-441E-02FF-CE45-0795A0014FBD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udent PNG Images | Free Photos, PNG Stickers, Wallpapers &amp; Backgrounds -  rawpixel">
            <a:extLst>
              <a:ext uri="{FF2B5EF4-FFF2-40B4-BE49-F238E27FC236}">
                <a16:creationId xmlns:a16="http://schemas.microsoft.com/office/drawing/2014/main" id="{5E68EA67-7A29-2488-27AE-5A5628B1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1" b="96252" l="7000" r="94625">
                        <a14:foregroundMark x1="44000" y1="6220" x2="57875" y2="9649"/>
                        <a14:foregroundMark x1="66125" y1="12201" x2="67750" y2="17703"/>
                        <a14:foregroundMark x1="15125" y1="65869" x2="12375" y2="78549"/>
                        <a14:foregroundMark x1="12375" y1="78549" x2="11375" y2="79426"/>
                        <a14:foregroundMark x1="7250" y1="80463" x2="15875" y2="88278"/>
                        <a14:foregroundMark x1="29000" y1="96651" x2="61375" y2="96252"/>
                        <a14:foregroundMark x1="61375" y1="96252" x2="62000" y2="95853"/>
                        <a14:foregroundMark x1="86875" y1="86204" x2="94625" y2="82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2" y="3030006"/>
            <a:ext cx="1234539" cy="193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59E6522-C9B7-AB94-AF60-5C8EE5D4AA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98" y="2079212"/>
            <a:ext cx="2402959" cy="13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815CC46-DB36-3014-F67F-44E9521914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96" y="2211973"/>
            <a:ext cx="3739558" cy="2100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0" name="Immagine 9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F10CF75-4AEA-0141-4818-C533C5CFC7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08" y="4333675"/>
            <a:ext cx="3739559" cy="210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0C9D44-6E9F-E192-4A49-99D92CE48683}"/>
              </a:ext>
            </a:extLst>
          </p:cNvPr>
          <p:cNvCxnSpPr>
            <a:stCxn id="1026" idx="3"/>
          </p:cNvCxnSpPr>
          <p:nvPr/>
        </p:nvCxnSpPr>
        <p:spPr>
          <a:xfrm flipV="1">
            <a:off x="1796901" y="3530009"/>
            <a:ext cx="637955" cy="467560"/>
          </a:xfrm>
          <a:prstGeom prst="line">
            <a:avLst/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71DED1F-5218-E3D5-2CDF-72C2BA6CF972}"/>
              </a:ext>
            </a:extLst>
          </p:cNvPr>
          <p:cNvCxnSpPr>
            <a:cxnSpLocks/>
          </p:cNvCxnSpPr>
          <p:nvPr/>
        </p:nvCxnSpPr>
        <p:spPr>
          <a:xfrm>
            <a:off x="4627377" y="3692631"/>
            <a:ext cx="398280" cy="472559"/>
          </a:xfrm>
          <a:prstGeom prst="line">
            <a:avLst/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17F0EB9-3D65-5D23-DA1F-7F4F9219D631}"/>
              </a:ext>
            </a:extLst>
          </p:cNvPr>
          <p:cNvCxnSpPr>
            <a:cxnSpLocks/>
          </p:cNvCxnSpPr>
          <p:nvPr/>
        </p:nvCxnSpPr>
        <p:spPr>
          <a:xfrm>
            <a:off x="5265332" y="2838649"/>
            <a:ext cx="2219989" cy="590351"/>
          </a:xfrm>
          <a:prstGeom prst="line">
            <a:avLst/>
          </a:prstGeom>
          <a:ln w="38100"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3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7A330-F2B8-F4BC-7563-94CEDFB0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FC80F9-CD2D-2D21-27E3-CF829BD2D052}"/>
              </a:ext>
            </a:extLst>
          </p:cNvPr>
          <p:cNvSpPr txBox="1"/>
          <p:nvPr/>
        </p:nvSpPr>
        <p:spPr>
          <a:xfrm>
            <a:off x="1053840" y="852603"/>
            <a:ext cx="1113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Recommendation</a:t>
            </a:r>
            <a:r>
              <a:rPr lang="it-IT" sz="4000" dirty="0">
                <a:solidFill>
                  <a:prstClr val="white"/>
                </a:solidFill>
                <a:latin typeface="Arial Black" panose="020B0A04020102020204" pitchFamily="34" charset="0"/>
              </a:rPr>
              <a:t> </a:t>
            </a:r>
            <a:r>
              <a:rPr lang="it-IT" sz="4000" dirty="0" err="1">
                <a:solidFill>
                  <a:prstClr val="white"/>
                </a:solidFill>
                <a:latin typeface="Arial Black" panose="020B0A04020102020204" pitchFamily="34" charset="0"/>
              </a:rPr>
              <a:t>mechanism</a:t>
            </a:r>
            <a:endParaRPr lang="it-IT" sz="40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FFEB934-8819-649A-DA72-DC5739BF0251}"/>
              </a:ext>
            </a:extLst>
          </p:cNvPr>
          <p:cNvCxnSpPr>
            <a:cxnSpLocks/>
          </p:cNvCxnSpPr>
          <p:nvPr/>
        </p:nvCxnSpPr>
        <p:spPr>
          <a:xfrm>
            <a:off x="997074" y="1720489"/>
            <a:ext cx="101978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211F123-9ACC-3108-EB3C-BF7EA998A7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84" y="2345216"/>
            <a:ext cx="5459566" cy="306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Immagine 10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A6E1DB45-4167-540F-5999-39B5D9C03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0" y="2340612"/>
            <a:ext cx="5459566" cy="307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4" name="Picture 2" descr="Student PNG Images | Free Photos, PNG Stickers, Wallpapers &amp; Backgrounds -  rawpixel">
            <a:extLst>
              <a:ext uri="{FF2B5EF4-FFF2-40B4-BE49-F238E27FC236}">
                <a16:creationId xmlns:a16="http://schemas.microsoft.com/office/drawing/2014/main" id="{842AE48A-485B-35F2-A5E1-E73F5BC8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61" b="96252" l="7000" r="94625">
                        <a14:foregroundMark x1="44000" y1="6220" x2="57875" y2="9649"/>
                        <a14:foregroundMark x1="66125" y1="12201" x2="67750" y2="17703"/>
                        <a14:foregroundMark x1="15125" y1="65869" x2="12375" y2="78549"/>
                        <a14:foregroundMark x1="12375" y1="78549" x2="11375" y2="79426"/>
                        <a14:foregroundMark x1="7250" y1="80463" x2="15875" y2="88278"/>
                        <a14:foregroundMark x1="29000" y1="96651" x2="61375" y2="96252"/>
                        <a14:foregroundMark x1="61375" y1="96252" x2="62000" y2="95853"/>
                        <a14:foregroundMark x1="86875" y1="86204" x2="94625" y2="820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43" y="4444396"/>
            <a:ext cx="1234539" cy="193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onfident HR manager holding clipboard with leadership smile on transparent  background 51444320 PNG">
            <a:extLst>
              <a:ext uri="{FF2B5EF4-FFF2-40B4-BE49-F238E27FC236}">
                <a16:creationId xmlns:a16="http://schemas.microsoft.com/office/drawing/2014/main" id="{FEB4CE05-AC69-E1B3-D325-A82E967D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509" y="4444396"/>
            <a:ext cx="1772309" cy="177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38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Amasis MT Pro Medium</vt:lpstr>
      <vt:lpstr>Arial</vt:lpstr>
      <vt:lpstr>Arial Black</vt:lpstr>
      <vt:lpstr>Bookman Old Style</vt:lpstr>
      <vt:lpstr>Calibri</vt:lpstr>
      <vt:lpstr>Calibri Light</vt:lpstr>
      <vt:lpstr>Ink Free</vt:lpstr>
      <vt:lpstr>Tema di Office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</dc:creator>
  <cp:lastModifiedBy>Andrea Bellani</cp:lastModifiedBy>
  <cp:revision>85</cp:revision>
  <dcterms:created xsi:type="dcterms:W3CDTF">2020-06-09T11:04:54Z</dcterms:created>
  <dcterms:modified xsi:type="dcterms:W3CDTF">2025-02-04T16:40:24Z</dcterms:modified>
</cp:coreProperties>
</file>